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9" r:id="rId3"/>
    <p:sldId id="260" r:id="rId4"/>
    <p:sldId id="261" r:id="rId5"/>
    <p:sldId id="262" r:id="rId6"/>
    <p:sldId id="269" r:id="rId7"/>
    <p:sldId id="271" r:id="rId8"/>
    <p:sldId id="272" r:id="rId9"/>
    <p:sldId id="274" r:id="rId10"/>
    <p:sldId id="273" r:id="rId11"/>
    <p:sldId id="270" r:id="rId12"/>
    <p:sldId id="263" r:id="rId13"/>
    <p:sldId id="276" r:id="rId14"/>
    <p:sldId id="264" r:id="rId15"/>
    <p:sldId id="265" r:id="rId16"/>
    <p:sldId id="266" r:id="rId17"/>
    <p:sldId id="267" r:id="rId18"/>
  </p:sldIdLst>
  <p:sldSz cx="68580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755" autoAdjust="0"/>
  </p:normalViewPr>
  <p:slideViewPr>
    <p:cSldViewPr snapToGrid="0">
      <p:cViewPr varScale="1">
        <p:scale>
          <a:sx n="58" d="100"/>
          <a:sy n="58" d="100"/>
        </p:scale>
        <p:origin x="130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46133"/>
            <a:ext cx="5829300" cy="35018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82989"/>
            <a:ext cx="5143500" cy="2428451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108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109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35517"/>
            <a:ext cx="1478756" cy="852402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35517"/>
            <a:ext cx="4350544" cy="85240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00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73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507618"/>
            <a:ext cx="5915025" cy="4184014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731215"/>
            <a:ext cx="5915025" cy="220027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204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77584"/>
            <a:ext cx="2914650" cy="6381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77584"/>
            <a:ext cx="2914650" cy="6381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971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35519"/>
            <a:ext cx="5915025" cy="19441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65706"/>
            <a:ext cx="2901255" cy="120840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74110"/>
            <a:ext cx="2901255" cy="5404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65706"/>
            <a:ext cx="2915543" cy="120840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74110"/>
            <a:ext cx="2915543" cy="5404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53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208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820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70560"/>
            <a:ext cx="2211884" cy="23469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48226"/>
            <a:ext cx="3471863" cy="714798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017520"/>
            <a:ext cx="2211884" cy="559032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909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70560"/>
            <a:ext cx="2211884" cy="23469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48226"/>
            <a:ext cx="3471863" cy="7147983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017520"/>
            <a:ext cx="2211884" cy="559032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828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35519"/>
            <a:ext cx="591502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77584"/>
            <a:ext cx="591502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322649"/>
            <a:ext cx="154305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322649"/>
            <a:ext cx="231457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322649"/>
            <a:ext cx="154305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697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10572" y="286827"/>
            <a:ext cx="3407970" cy="692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CADET PORTFOLIO LET 1 </a:t>
            </a:r>
          </a:p>
          <a:p>
            <a:pPr algn="ctr"/>
            <a:endParaRPr lang="en-US" sz="1299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2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 2017 - 2018</a:t>
            </a:r>
            <a:endParaRPr lang="en-US" sz="836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10058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44267"/>
            <a:ext cx="68579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AND 2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42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7999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54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69488"/>
            <a:ext cx="6858000" cy="1202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20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95138" y="3610317"/>
            <a:ext cx="4667726" cy="292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LEARNING STYLE INVENTORY (PERSONAL PROFILE)</a:t>
            </a:r>
            <a:endParaRPr lang="en-US" sz="836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462239"/>
              </p:ext>
            </p:extLst>
          </p:nvPr>
        </p:nvGraphicFramePr>
        <p:xfrm>
          <a:off x="0" y="668197"/>
          <a:ext cx="6858000" cy="92495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19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9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9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876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True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False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ENVIRONMENTAL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If the room is too hot, I can’t concentrate.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Having some background music helps me concentrate.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 prefer to make myself comfortable rather than being at a desk.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 can ignore most sound when I study.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 dirty="0">
                          <a:effectLst/>
                        </a:rPr>
                        <a:t>Bright light is distracting.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 study best when it’s quiet.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 don’t see how people can see in a dark room.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76555" marR="0" indent="-22860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228600" marR="0" indent="-22860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EMOTIONAL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 need a lot of encouragement to complete tasks.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I’m pretty self-directed about getting my work done.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The adults in my life help me to accomplish more.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 give up too easily unless someone helps me stick it through.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 like having clear directions and well-defined steps.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 have to be reminded often to do things.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743200" algn="ctr"/>
                          <a:tab pos="5486400" algn="r"/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If I’m interested, I can really stick with it through very challenging work.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76555" marR="0" indent="-22860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228600" marR="0" indent="-22860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SOCIOLOGICAL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Having a friend to study with works well for me.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 like to work with others.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Getting together with a friend is a good way to get homework done.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Working in a team is frustrating.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People my age have the most to offer me when I learn.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How many people can be a good workgroup really depends on the kind of work I’m doing.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Usually an adult can help me to get through a study challenge.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76555" marR="0" indent="-22860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228600" marR="0" indent="-22860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PHYSICAL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The things I remember best are the things I write down.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 feel more energetic at night.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Seeing a picture, graph or diagram really helps me to understand.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 need to take a lot of breaks while I’m study.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 can remember almost everything I hear.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Things make more sense to me when I can handle them and see how they work.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 like to eat snacks and drink a lot while I study.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The morning is the best time to get a lot done.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 often get tired in the afternoon.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 need to get up and move around when I study.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It’s hard for me to sit in one place for a long time.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76555" marR="0" indent="-22860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228600" marR="0" indent="-22860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PSYCHOLOGICAL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 like to think about things first and not jump right in.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Sometimes people think I put things off, but I still get them done.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I’d rather teachers didn’t lecture so much, because I’d rather find out for myself.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 like to finish one thing before I start another.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It drives me crazy when the teacher forgets to write things down.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I can pay attention to a lot of things at the same time.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  <a:tr h="188766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76555" algn="l"/>
                        </a:tabLst>
                      </a:pPr>
                      <a:r>
                        <a:rPr lang="en-US" sz="900">
                          <a:effectLst/>
                        </a:rPr>
                        <a:t>Things make more sense when you take them one step at a time.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608" marR="58608" marT="0" marB="0" anchor="ctr"/>
                </a:tc>
                <a:extLst>
                  <a:ext uri="{0D108BD9-81ED-4DB2-BD59-A6C34878D82A}">
                    <a16:rowId xmlns:a16="http://schemas.microsoft.com/office/drawing/2014/main" val="10048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33022"/>
            <a:ext cx="68580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28528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76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76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76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76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76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76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76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76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76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6238" algn="l"/>
              </a:tabLst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Exercise 2: Learning Styles Inventory</a:t>
            </a:r>
            <a:endParaRPr kumimoji="0" lang="en-US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6238" algn="l"/>
              </a:tabLst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Directions (Part 1): 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Complete this self-assessment to determine your learning styles based on the Dunn and Dunn model. Check the appropriate column to indicate whether each numbered statement is true or false.</a:t>
            </a:r>
            <a:endParaRPr kumimoji="0" lang="en-US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6238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H="1" flipV="1">
            <a:off x="5762865" y="802463"/>
            <a:ext cx="550012" cy="2701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5762864" y="802464"/>
            <a:ext cx="550013" cy="2701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552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7570"/>
            <a:ext cx="6858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  <a:tabLst>
                <a:tab pos="2743200" algn="ctr"/>
                <a:tab pos="5486400" algn="r"/>
                <a:tab pos="4400550" algn="l"/>
              </a:tabLst>
            </a:pP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Chapter 2:  Learning to Learn	Lesson 3: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Learning Style and Processing Preferences</a:t>
            </a:r>
            <a:endParaRPr lang="en-US" sz="11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5765" y="703384"/>
          <a:ext cx="6832238" cy="9355015"/>
        </p:xfrm>
        <a:graphic>
          <a:graphicData uri="http://schemas.openxmlformats.org/drawingml/2006/table">
            <a:tbl>
              <a:tblPr/>
              <a:tblGrid>
                <a:gridCol w="10812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1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12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12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12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29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29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8710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Times New Roman" panose="02020603050405020304" pitchFamily="18" charset="0"/>
                        </a:rPr>
                        <a:t>Environmental</a:t>
                      </a: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Times New Roman" panose="02020603050405020304" pitchFamily="18" charset="0"/>
                        </a:rPr>
                        <a:t>Sound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How much? What kind?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Times New Roman" panose="02020603050405020304" pitchFamily="18" charset="0"/>
                        </a:rPr>
                        <a:t>Light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Bright or Dim?</a:t>
                      </a: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Times New Roman" panose="02020603050405020304" pitchFamily="18" charset="0"/>
                        </a:rPr>
                        <a:t>Temperature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Cool or Warm?</a:t>
                      </a: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Design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Formal or Flexible?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10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Emotional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High, Medium or Low?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Motivation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Persistence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Responsibility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Structure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External or Self-directed?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10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Sociological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Whom do you like to work with? When?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Self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Pair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Peers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Times New Roman" panose="02020603050405020304" pitchFamily="18" charset="0"/>
                        </a:rPr>
                        <a:t>Team</a:t>
                      </a: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Adult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Times New Roman" panose="02020603050405020304" pitchFamily="18" charset="0"/>
                        </a:rPr>
                        <a:t>Varied</a:t>
                      </a: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10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Physical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Times New Roman" panose="02020603050405020304" pitchFamily="18" charset="0"/>
                        </a:rPr>
                        <a:t>Perceptual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Auditory? Visual? Body Kinesthetic?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Times New Roman" panose="02020603050405020304" pitchFamily="18" charset="0"/>
                        </a:rPr>
                        <a:t>Food/Drink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Frequent snacks desired or not?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Times New Roman" panose="02020603050405020304" pitchFamily="18" charset="0"/>
                        </a:rPr>
                        <a:t>Time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Morning, Afternoon, or Evening?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Times New Roman" panose="02020603050405020304" pitchFamily="18" charset="0"/>
                        </a:rPr>
                        <a:t>Mobility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Move around or sit still?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710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Psychological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Times New Roman" panose="02020603050405020304" pitchFamily="18" charset="0"/>
                        </a:rPr>
                        <a:t>Analytic/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Times New Roman" panose="02020603050405020304" pitchFamily="18" charset="0"/>
                        </a:rPr>
                        <a:t>Global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Can you break things down into steps or parts? Do you see the big picture?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Hemispheric Dominance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Left or right dominant?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Impulsive/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Reflective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Do you like to get going and make things happen or think about it first?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543" marR="61543" marT="61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762" y="310733"/>
            <a:ext cx="68322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r"/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r"/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r"/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r"/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r"/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r"/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r"/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r"/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r"/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1000" b="1" dirty="0" smtClean="0">
                <a:solidFill>
                  <a:prstClr val="black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Directions (Part 2): </a:t>
            </a:r>
            <a:r>
              <a:rPr lang="en-US" sz="1000" dirty="0" smtClean="0">
                <a:solidFill>
                  <a:prstClr val="black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Using your answers in Part 1, complete the following Dunn and Dunn matrix by indicating your </a:t>
            </a:r>
          </a:p>
          <a:p>
            <a:r>
              <a:rPr lang="en-US" sz="1000" dirty="0" smtClean="0">
                <a:solidFill>
                  <a:prstClr val="black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learning styles and processing preferences.</a:t>
            </a:r>
            <a:endParaRPr lang="en-US" sz="600" dirty="0" smtClean="0">
              <a:solidFill>
                <a:prstClr val="black"/>
              </a:solidFill>
            </a:endParaRPr>
          </a:p>
          <a:p>
            <a:endParaRPr lang="en-US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28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95138" y="3610317"/>
            <a:ext cx="4667726" cy="292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SAMPLES OF COURSE WORK</a:t>
            </a:r>
            <a:endParaRPr lang="en-US" sz="836" dirty="0"/>
          </a:p>
        </p:txBody>
      </p:sp>
    </p:spTree>
    <p:extLst>
      <p:ext uri="{BB962C8B-B14F-4D97-AF65-F5344CB8AC3E}">
        <p14:creationId xmlns:p14="http://schemas.microsoft.com/office/powerpoint/2010/main" val="260229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95138" y="3610317"/>
            <a:ext cx="4667726" cy="292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CADET CHALLENCE RESULTS</a:t>
            </a:r>
            <a:endParaRPr lang="en-US" sz="836" dirty="0"/>
          </a:p>
        </p:txBody>
      </p:sp>
    </p:spTree>
    <p:extLst>
      <p:ext uri="{BB962C8B-B14F-4D97-AF65-F5344CB8AC3E}">
        <p14:creationId xmlns:p14="http://schemas.microsoft.com/office/powerpoint/2010/main" val="426529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95138" y="3610317"/>
            <a:ext cx="4667726" cy="292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 1 CORE LESSON PERFORMANCE ASSESSMENT</a:t>
            </a:r>
            <a:endParaRPr lang="en-US" sz="836" dirty="0"/>
          </a:p>
        </p:txBody>
      </p:sp>
    </p:spTree>
    <p:extLst>
      <p:ext uri="{BB962C8B-B14F-4D97-AF65-F5344CB8AC3E}">
        <p14:creationId xmlns:p14="http://schemas.microsoft.com/office/powerpoint/2010/main" val="348849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95138" y="3610317"/>
            <a:ext cx="4667726" cy="292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WRITTEN REFLECTION ON CORE LESSONS</a:t>
            </a:r>
            <a:endParaRPr lang="en-US" sz="836" dirty="0"/>
          </a:p>
        </p:txBody>
      </p:sp>
    </p:spTree>
    <p:extLst>
      <p:ext uri="{BB962C8B-B14F-4D97-AF65-F5344CB8AC3E}">
        <p14:creationId xmlns:p14="http://schemas.microsoft.com/office/powerpoint/2010/main" val="306392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95138" y="3610317"/>
            <a:ext cx="4667725" cy="292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PERSONAL COVER PAGE</a:t>
            </a:r>
            <a:endParaRPr lang="en-US" sz="836" dirty="0"/>
          </a:p>
        </p:txBody>
      </p:sp>
    </p:spTree>
    <p:extLst>
      <p:ext uri="{BB962C8B-B14F-4D97-AF65-F5344CB8AC3E}">
        <p14:creationId xmlns:p14="http://schemas.microsoft.com/office/powerpoint/2010/main" val="373387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2450"/>
            <a:ext cx="6857999" cy="679236"/>
          </a:xfrm>
        </p:spPr>
        <p:txBody>
          <a:bodyPr>
            <a:no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GOALS FOR SCHOOL 2017 /2018</a:t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NAME:                                                                                                                                  DATE: 11 MARCH 18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617478"/>
            <a:ext cx="6857999" cy="84409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                                         SMART GOALS</a:t>
            </a:r>
          </a:p>
          <a:p>
            <a:pPr marL="0" indent="0">
              <a:buNone/>
            </a:pPr>
            <a:r>
              <a:rPr lang="en-US" dirty="0" smtClean="0"/>
              <a:t>NEAR TERM GOALS:    </a:t>
            </a:r>
          </a:p>
          <a:p>
            <a:pPr marL="0" indent="0">
              <a:buNone/>
            </a:pPr>
            <a:endParaRPr lang="en-US" sz="928" dirty="0"/>
          </a:p>
          <a:p>
            <a:pPr marL="0" indent="0">
              <a:buNone/>
            </a:pPr>
            <a:r>
              <a:rPr lang="en-US" sz="928" dirty="0" smtClean="0"/>
              <a:t>M</a:t>
            </a:r>
          </a:p>
          <a:p>
            <a:pPr marL="0" indent="0">
              <a:buNone/>
            </a:pPr>
            <a:endParaRPr lang="en-US" sz="928" dirty="0"/>
          </a:p>
          <a:p>
            <a:pPr marL="0" indent="0">
              <a:buNone/>
            </a:pPr>
            <a:endParaRPr lang="en-US" sz="928" dirty="0" smtClean="0"/>
          </a:p>
          <a:p>
            <a:pPr marL="0" indent="0">
              <a:buNone/>
            </a:pPr>
            <a:endParaRPr lang="en-US" sz="928" dirty="0"/>
          </a:p>
          <a:p>
            <a:pPr marL="0" indent="0">
              <a:buNone/>
            </a:pPr>
            <a:endParaRPr lang="en-US" sz="928" dirty="0" smtClean="0"/>
          </a:p>
          <a:p>
            <a:pPr marL="0" indent="0">
              <a:buNone/>
            </a:pPr>
            <a:endParaRPr lang="en-US" sz="928" dirty="0"/>
          </a:p>
          <a:p>
            <a:pPr marL="0" indent="0">
              <a:buNone/>
            </a:pPr>
            <a:endParaRPr lang="en-US" sz="928" dirty="0" smtClean="0"/>
          </a:p>
          <a:p>
            <a:pPr marL="0" indent="0">
              <a:buNone/>
            </a:pPr>
            <a:endParaRPr lang="en-US" sz="928" dirty="0"/>
          </a:p>
          <a:p>
            <a:pPr marL="0" indent="0">
              <a:buNone/>
            </a:pPr>
            <a:r>
              <a:rPr lang="en-US" dirty="0" smtClean="0"/>
              <a:t>SHORT RANGE GOALS:</a:t>
            </a:r>
          </a:p>
          <a:p>
            <a:pPr marL="0" indent="0">
              <a:buNone/>
            </a:pPr>
            <a:endParaRPr lang="en-US" sz="928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928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743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74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743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74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743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74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743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74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/>
              <a:t>LONG RANGE GOALS:</a:t>
            </a:r>
          </a:p>
          <a:p>
            <a:pPr marL="0" indent="0">
              <a:buNone/>
            </a:pPr>
            <a:endParaRPr lang="en-US" sz="928" dirty="0"/>
          </a:p>
          <a:p>
            <a:pPr marL="0" indent="0">
              <a:buNone/>
            </a:pPr>
            <a:endParaRPr lang="en-US" sz="928" dirty="0"/>
          </a:p>
        </p:txBody>
      </p:sp>
    </p:spTree>
    <p:extLst>
      <p:ext uri="{BB962C8B-B14F-4D97-AF65-F5344CB8AC3E}">
        <p14:creationId xmlns:p14="http://schemas.microsoft.com/office/powerpoint/2010/main" val="290164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585756"/>
            <a:ext cx="6858000" cy="292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PERSONAL SKILLS MAP RESULTS</a:t>
            </a:r>
            <a:endParaRPr lang="en-US" sz="836" dirty="0"/>
          </a:p>
        </p:txBody>
      </p:sp>
    </p:spTree>
    <p:extLst>
      <p:ext uri="{BB962C8B-B14F-4D97-AF65-F5344CB8AC3E}">
        <p14:creationId xmlns:p14="http://schemas.microsoft.com/office/powerpoint/2010/main" val="357935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65735" y="216486"/>
            <a:ext cx="4183715" cy="292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WINNING COLORS COMMUNICATION FORM</a:t>
            </a:r>
            <a:endParaRPr lang="en-US" sz="836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8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7999" cy="1005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97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45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1005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07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1005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49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206</TotalTime>
  <Words>641</Words>
  <Application>Microsoft Office PowerPoint</Application>
  <PresentationFormat>Custom</PresentationFormat>
  <Paragraphs>262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               PERSONAL GOALS FOR SCHOOL 2017 /2018  NAME:                                                                                                                                  DATE: 11 MARCH 18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Brunswick County Schools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Edell Bellamy</dc:creator>
  <cp:lastModifiedBy>Jeffery Clendenin</cp:lastModifiedBy>
  <cp:revision>27</cp:revision>
  <dcterms:created xsi:type="dcterms:W3CDTF">2018-04-11T18:57:44Z</dcterms:created>
  <dcterms:modified xsi:type="dcterms:W3CDTF">2018-04-25T13:51:08Z</dcterms:modified>
</cp:coreProperties>
</file>